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1" r:id="rId11"/>
    <p:sldId id="272" r:id="rId12"/>
    <p:sldId id="273" r:id="rId13"/>
    <p:sldId id="270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79" r:id="rId22"/>
    <p:sldId id="284" r:id="rId23"/>
    <p:sldId id="283" r:id="rId24"/>
    <p:sldId id="285" r:id="rId25"/>
    <p:sldId id="286" r:id="rId26"/>
    <p:sldId id="291" r:id="rId27"/>
    <p:sldId id="292" r:id="rId28"/>
    <p:sldId id="293" r:id="rId29"/>
    <p:sldId id="294" r:id="rId30"/>
    <p:sldId id="289" r:id="rId31"/>
    <p:sldId id="290" r:id="rId32"/>
    <p:sldId id="300" r:id="rId33"/>
    <p:sldId id="295" r:id="rId34"/>
    <p:sldId id="296" r:id="rId35"/>
    <p:sldId id="297" r:id="rId36"/>
    <p:sldId id="299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4" autoAdjust="0"/>
    <p:restoredTop sz="94660"/>
  </p:normalViewPr>
  <p:slideViewPr>
    <p:cSldViewPr>
      <p:cViewPr>
        <p:scale>
          <a:sx n="70" d="100"/>
          <a:sy n="70" d="100"/>
        </p:scale>
        <p:origin x="-1158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96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C1A3366-98A1-49BD-9AD4-9A6349AD0B74}" type="datetimeFigureOut">
              <a:rPr lang="en-US"/>
              <a:pPr>
                <a:defRPr/>
              </a:pPr>
              <a:t>3/31/2011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BD6A57E-6CCA-46B3-B660-56ED677D7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20C153-3B87-438D-9B00-B478417E49E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1EA5D0-E4A7-42A0-A4EF-797FD08F84D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59CF8D-87FE-4144-8886-B42F75FCB3F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1FF473-96C6-465D-B55C-7C1DFCC961D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200" smtClean="0"/>
            </a:lvl1pPr>
          </a:lstStyle>
          <a:p>
            <a:pPr>
              <a:defRPr/>
            </a:pPr>
            <a:fld id="{F2E08CF6-663E-45CE-948A-752CC2C19C9E}" type="datetime4">
              <a:rPr lang="en-US"/>
              <a:pPr>
                <a:defRPr/>
              </a:pPr>
              <a:t>March 31, 2011</a:t>
            </a:fld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 smtClean="0"/>
            </a:lvl1pPr>
          </a:lstStyle>
          <a:p>
            <a:pPr>
              <a:defRPr/>
            </a:pPr>
            <a:fld id="{5878F9BA-1A8E-443F-B70A-E48C4640D3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CAC8C6"/>
                </a:solidFill>
              </a:defRPr>
            </a:lvl1pPr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3F396-0A20-40F4-9B64-C9110E1E191C}" type="datetime4">
              <a:rPr lang="en-US"/>
              <a:pPr>
                <a:defRPr/>
              </a:pPr>
              <a:t>March 31,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7CEC4-474A-4117-8AFE-F2D22C21A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8CFB0-9CED-4046-BBE2-B1B125B462E1}" type="datetime4">
              <a:rPr lang="en-US"/>
              <a:pPr>
                <a:defRPr/>
              </a:pPr>
              <a:t>March 31,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3AE74-6DE5-44D4-ABE9-4133F3286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7"/>
          <p:cNvSpPr txBox="1">
            <a:spLocks/>
          </p:cNvSpPr>
          <p:nvPr userDrawn="1"/>
        </p:nvSpPr>
        <p:spPr>
          <a:xfrm>
            <a:off x="8229600" y="6340475"/>
            <a:ext cx="457200" cy="365125"/>
          </a:xfrm>
          <a:prstGeom prst="rect">
            <a:avLst/>
          </a:prstGeom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t>/36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C4040-78F2-458E-BDEA-E88A5E482D50}" type="datetime4">
              <a:rPr lang="en-US"/>
              <a:pPr>
                <a:defRPr/>
              </a:pPr>
              <a:t>March 31, 2011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543800" y="6356350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90F94-FF69-4E4B-A825-58D9D6BA32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9B570-EC9D-4931-AA36-517AF9D91A96}" type="datetime4">
              <a:rPr lang="en-US"/>
              <a:pPr>
                <a:defRPr/>
              </a:pPr>
              <a:t>March 31,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AC8C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D2591-3C4A-47BA-B90E-B8225E56B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229600" y="6340475"/>
            <a:ext cx="457200" cy="365125"/>
          </a:xfrm>
          <a:prstGeom prst="rect">
            <a:avLst/>
          </a:prstGeom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t>/36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6F07C-A88C-4B74-B88A-779DE5F88D65}" type="datetime4">
              <a:rPr lang="en-US"/>
              <a:pPr>
                <a:defRPr/>
              </a:pPr>
              <a:t>March 31, 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08FE3-5663-446D-B6E9-A2339042D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7CA80-8EF3-440A-8010-DEB50B0B2D6C}" type="datetime4">
              <a:rPr lang="en-US"/>
              <a:pPr>
                <a:defRPr/>
              </a:pPr>
              <a:t>March 31,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7F888-A815-4DDC-B978-13FB510F36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9906-0515-4712-8564-F0CD17726173}" type="datetime4">
              <a:rPr lang="en-US"/>
              <a:pPr>
                <a:defRPr/>
              </a:pPr>
              <a:t>March 31,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E175-5BB4-409F-BCDC-497A71992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561D-C829-432F-80C2-515E387D003D}" type="datetime4">
              <a:rPr lang="en-US"/>
              <a:pPr>
                <a:defRPr/>
              </a:pPr>
              <a:t>March 31,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5517-385E-48D6-8169-12F7A19D5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7FA5-52E9-4454-9C17-06B2ACB485BD}" type="datetime4">
              <a:rPr lang="en-US"/>
              <a:pPr>
                <a:defRPr/>
              </a:pPr>
              <a:t>March 31,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BED78-F990-44FC-BFC4-5D82E2987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B7888-2723-43A7-B09E-0ECC14231F4C}" type="datetime4">
              <a:rPr lang="en-US"/>
              <a:pPr>
                <a:defRPr/>
              </a:pPr>
              <a:t>March 31, 2011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F12AC-2647-48FF-ACFD-9859BA478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72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84C8E6-5CC0-4328-BD5C-D375BADA9D7C}" type="datetime4">
              <a:rPr lang="en-US"/>
              <a:pPr>
                <a:defRPr/>
              </a:pPr>
              <a:t>March 31, 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83838"/>
                </a:solidFill>
                <a:latin typeface="Constantia" pitchFamily="18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69C17-4AE7-499C-922E-4428CB8BA0EE}" type="slidenum">
              <a:rPr lang="en-US"/>
              <a:pPr>
                <a:defRPr/>
              </a:pPr>
              <a:t>‹#›</a:t>
            </a:fld>
            <a:r>
              <a:rPr lang="en-US" dirty="0"/>
              <a:t>/36</a:t>
            </a:r>
          </a:p>
        </p:txBody>
      </p:sp>
      <p:grpSp>
        <p:nvGrpSpPr>
          <p:cNvPr id="30729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8D89A4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8D89A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74856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" y="1295400"/>
            <a:ext cx="8381789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Content-based image retrieval</a:t>
            </a:r>
            <a:endParaRPr lang="en-US" sz="5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60338" y="3124200"/>
            <a:ext cx="8374062" cy="1752600"/>
          </a:xfrm>
        </p:spPr>
        <p:txBody>
          <a:bodyPr/>
          <a:lstStyle/>
          <a:p>
            <a:pPr marR="0"/>
            <a:r>
              <a:rPr lang="en-US" sz="2400" smtClean="0"/>
              <a:t>Data mining and semantic web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5105400" y="4038600"/>
            <a:ext cx="32734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>
                <a:latin typeface="Constantia" pitchFamily="18" charset="0"/>
              </a:rPr>
              <a:t>Matija Luki</a:t>
            </a:r>
            <a:r>
              <a:rPr lang="sl-SI" sz="2400">
                <a:latin typeface="Constantia" pitchFamily="18" charset="0"/>
              </a:rPr>
              <a:t>ć</a:t>
            </a:r>
          </a:p>
          <a:p>
            <a:pPr algn="r"/>
            <a:r>
              <a:rPr lang="sl-SI" sz="2400">
                <a:latin typeface="Constantia" pitchFamily="18" charset="0"/>
              </a:rPr>
              <a:t>matija</a:t>
            </a:r>
            <a:r>
              <a:rPr lang="en-US" sz="2400">
                <a:latin typeface="Constantia" pitchFamily="18" charset="0"/>
              </a:rPr>
              <a:t>32@gmail.com</a:t>
            </a:r>
          </a:p>
        </p:txBody>
      </p:sp>
      <p:sp>
        <p:nvSpPr>
          <p:cNvPr id="14340" name="Date Placeholder 6"/>
          <p:cNvSpPr txBox="1">
            <a:spLocks/>
          </p:cNvSpPr>
          <p:nvPr/>
        </p:nvSpPr>
        <p:spPr bwMode="auto">
          <a:xfrm>
            <a:off x="1600200" y="5410200"/>
            <a:ext cx="60198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dirty="0">
                <a:latin typeface="Constantia" pitchFamily="18" charset="0"/>
              </a:rPr>
              <a:t>School of Electrical Engineering</a:t>
            </a:r>
          </a:p>
          <a:p>
            <a:pPr algn="ctr"/>
            <a:r>
              <a:rPr lang="en-US" dirty="0">
                <a:latin typeface="Constantia" pitchFamily="18" charset="0"/>
              </a:rPr>
              <a:t>University of Belgrade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4072" y="6248400"/>
            <a:ext cx="1712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A07F1B2-9C95-4D01-B193-09F38F13F553}" type="datetime3">
              <a:rPr lang="en-US" sz="1600" smtClean="0"/>
              <a:pPr/>
              <a:t>31 March 2011</a:t>
            </a:fld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2438400" y="6535579"/>
            <a:ext cx="4876800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This material was developed with financial help of the WUSA fund of Austria.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541837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Some methods considered neighborhood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Corners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Lines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Edges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Contours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Homogeneous regions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… and use them to classify images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Problems: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Not capturing enough information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Most detectors are complementary: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some where more adapted to structured scenes, 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while others to textures</a:t>
            </a:r>
            <a:endParaRPr lang="en-US" dirty="0"/>
          </a:p>
        </p:txBody>
      </p:sp>
      <p:pic>
        <p:nvPicPr>
          <p:cNvPr id="23554" name="Picture 2" descr="http://www.puritonparishcouncil.gov.uk/UserFiles/Image/Neighbourhood%20Watch%20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743200"/>
            <a:ext cx="25146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79DDE-8802-426F-8BA7-41B5D56FD17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355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detection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541837"/>
          </a:xfrm>
        </p:spPr>
        <p:txBody>
          <a:bodyPr/>
          <a:lstStyle/>
          <a:p>
            <a:r>
              <a:rPr lang="en-US" smtClean="0"/>
              <a:t>Here, subwindow random sampling scheme is used:</a:t>
            </a:r>
          </a:p>
          <a:p>
            <a:pPr lvl="1"/>
            <a:r>
              <a:rPr lang="en-US" smtClean="0"/>
              <a:t>Square patches of random sizes are 		      extracted at random location in image</a:t>
            </a:r>
          </a:p>
          <a:p>
            <a:pPr lvl="1"/>
            <a:r>
              <a:rPr lang="en-US" smtClean="0"/>
              <a:t>Resized </a:t>
            </a:r>
          </a:p>
          <a:p>
            <a:pPr lvl="2"/>
            <a:r>
              <a:rPr lang="en-US" smtClean="0"/>
              <a:t>By bilinear interpolation </a:t>
            </a:r>
          </a:p>
          <a:p>
            <a:pPr lvl="2"/>
            <a:r>
              <a:rPr lang="en-US" smtClean="0"/>
              <a:t>To the same size (16 x 16)</a:t>
            </a:r>
          </a:p>
          <a:p>
            <a:pPr lvl="1"/>
            <a:r>
              <a:rPr lang="en-US" smtClean="0"/>
              <a:t>Subwindows’ raw pixel values:</a:t>
            </a:r>
          </a:p>
          <a:p>
            <a:pPr lvl="2"/>
            <a:r>
              <a:rPr lang="en-US" smtClean="0"/>
              <a:t>HSV values for color images </a:t>
            </a:r>
          </a:p>
          <a:p>
            <a:pPr lvl="3"/>
            <a:r>
              <a:rPr lang="en-US" smtClean="0"/>
              <a:t>vector length = 16 x 16 x 3 = 768</a:t>
            </a:r>
          </a:p>
          <a:p>
            <a:pPr lvl="2"/>
            <a:r>
              <a:rPr lang="en-US" smtClean="0"/>
              <a:t>Gray intensities for grayscale images </a:t>
            </a:r>
          </a:p>
          <a:p>
            <a:pPr lvl="3"/>
            <a:r>
              <a:rPr lang="en-US" smtClean="0"/>
              <a:t>vector length = 16 x 16 = 256</a:t>
            </a: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 cstate="print"/>
          <a:srcRect t="11018" r="75714" b="52344"/>
          <a:stretch>
            <a:fillRect/>
          </a:stretch>
        </p:blipFill>
        <p:spPr bwMode="auto">
          <a:xfrm>
            <a:off x="5715000" y="3429000"/>
            <a:ext cx="29718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562600" y="3276600"/>
            <a:ext cx="3276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42C43-A725-42A1-98C2-B6446D862D13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458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detection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HSV values / Grayscale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93262" t="42004" r="2074" b="14276"/>
          <a:stretch>
            <a:fillRect/>
          </a:stretch>
        </p:blipFill>
        <p:spPr>
          <a:xfrm>
            <a:off x="6629400" y="2133600"/>
            <a:ext cx="685800" cy="3886200"/>
          </a:xfrm>
        </p:spPr>
      </p:pic>
      <p:sp>
        <p:nvSpPr>
          <p:cNvPr id="25603" name="AutoShape 4" descr="http://upload.wikimedia.org/wikipedia/commons/b/b6/HSL_HSV_cylinder_color_solid_comparison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 cstate="print"/>
          <a:srcRect l="50000" t="7623" b="26227"/>
          <a:stretch>
            <a:fillRect/>
          </a:stretch>
        </p:blipFill>
        <p:spPr bwMode="auto">
          <a:xfrm>
            <a:off x="685800" y="2133600"/>
            <a:ext cx="4857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4398D-7351-4F84-BBC5-F234C88EB11C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31007" r="27499" b="9044"/>
          <a:stretch>
            <a:fillRect/>
          </a:stretch>
        </p:blipFill>
        <p:spPr bwMode="auto">
          <a:xfrm>
            <a:off x="1905000" y="1981200"/>
            <a:ext cx="5410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DBB97-8A8E-465F-BCE3-5D5E1B2F86AC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Extraction of random </a:t>
            </a:r>
            <a:r>
              <a:rPr lang="en-US" dirty="0" err="1" smtClean="0"/>
              <a:t>subwindows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Indexing subwindows with 	   totally randomized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41783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Recursively partitions the set of subwindows 		      by randomly generated tests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One test goes like this: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Random pixel is selected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Random cut-point value is selected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Subwindow sets are divided, thus creating parent-child relationships between nods (1 test, one parent node)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recursion goes until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All descriptors are constant in the leaf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 number of subwindows 				 drops below predefined threshold -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min</a:t>
            </a:r>
            <a:endParaRPr lang="en-US" i="1" baseline="-25000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20696-C596-41C8-858F-4D8996B9E7D6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 cstate="print"/>
          <a:srcRect l="37500" t="37209" r="36250" b="4910"/>
          <a:stretch>
            <a:fillRect/>
          </a:stretch>
        </p:blipFill>
        <p:spPr bwMode="auto">
          <a:xfrm>
            <a:off x="5410200" y="205740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Indexing subwindows with 	   totally randomized trees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2298700"/>
            <a:ext cx="5181600" cy="4178300"/>
          </a:xfrm>
        </p:spPr>
        <p:txBody>
          <a:bodyPr/>
          <a:lstStyle/>
          <a:p>
            <a:pPr lvl="1"/>
            <a:r>
              <a:rPr lang="en-US" dirty="0" smtClean="0"/>
              <a:t>Indexing is done for training set</a:t>
            </a:r>
          </a:p>
          <a:p>
            <a:pPr lvl="2"/>
            <a:r>
              <a:rPr lang="en-US" dirty="0" smtClean="0"/>
              <a:t>All those images in the DB</a:t>
            </a:r>
          </a:p>
          <a:p>
            <a:pPr lvl="1"/>
            <a:r>
              <a:rPr lang="en-US" dirty="0" smtClean="0"/>
              <a:t>A number </a:t>
            </a:r>
            <a:r>
              <a:rPr lang="en-US" i="1" dirty="0" smtClean="0"/>
              <a:t>T </a:t>
            </a:r>
            <a:r>
              <a:rPr lang="en-US" dirty="0" smtClean="0"/>
              <a:t>of such trees 	 are grown from the training set</a:t>
            </a:r>
          </a:p>
          <a:p>
            <a:pPr lvl="1"/>
            <a:r>
              <a:rPr lang="en-US" dirty="0" smtClean="0"/>
              <a:t>O(N * log(N))</a:t>
            </a:r>
          </a:p>
          <a:p>
            <a:pPr lvl="2"/>
            <a:r>
              <a:rPr lang="en-US" dirty="0" smtClean="0"/>
              <a:t>N – number of </a:t>
            </a:r>
            <a:r>
              <a:rPr lang="en-US" dirty="0" err="1" smtClean="0"/>
              <a:t>subwindows</a:t>
            </a:r>
            <a:endParaRPr lang="en-US" dirty="0" smtClean="0"/>
          </a:p>
          <a:p>
            <a:pPr lvl="2"/>
            <a:r>
              <a:rPr lang="en-US" dirty="0" smtClean="0"/>
              <a:t>Fast creation of indexing structures</a:t>
            </a:r>
          </a:p>
          <a:p>
            <a:pPr lvl="1"/>
            <a:r>
              <a:rPr lang="en-US" dirty="0" smtClean="0"/>
              <a:t>Other algorithms use 	         more complex tests, 	            but they are slower</a:t>
            </a:r>
          </a:p>
          <a:p>
            <a:pPr lvl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F2A6B-C71D-4F10-8082-63DB770BA6D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153400" cy="45418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Similarity between two subwindows (one tree)</a:t>
            </a:r>
          </a:p>
          <a:p>
            <a:pPr lvl="1"/>
            <a:r>
              <a:rPr lang="en-US" smtClean="0"/>
              <a:t>A tree </a:t>
            </a:r>
            <a:r>
              <a:rPr lang="el-GR" i="1" smtClean="0"/>
              <a:t>τ</a:t>
            </a:r>
            <a:r>
              <a:rPr lang="en-US" smtClean="0"/>
              <a:t> deﬁnes similarity between subwindows </a:t>
            </a:r>
            <a:r>
              <a:rPr lang="en-US" i="1" smtClean="0"/>
              <a:t>s</a:t>
            </a:r>
            <a:r>
              <a:rPr lang="en-US" smtClean="0"/>
              <a:t> and </a:t>
            </a:r>
            <a:r>
              <a:rPr lang="en-US" i="1" smtClean="0"/>
              <a:t>s’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n-US" i="1" smtClean="0"/>
              <a:t>	k</a:t>
            </a:r>
            <a:r>
              <a:rPr lang="en-US" i="1" baseline="-25000" smtClean="0"/>
              <a:t>τ</a:t>
            </a:r>
            <a:r>
              <a:rPr lang="en-US" smtClean="0"/>
              <a:t> </a:t>
            </a:r>
            <a:r>
              <a:rPr lang="en-US" i="1" smtClean="0"/>
              <a:t>(s, s’)</a:t>
            </a:r>
            <a:r>
              <a:rPr lang="en-US" smtClean="0"/>
              <a:t> = 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z="1500" smtClean="0"/>
          </a:p>
          <a:p>
            <a:pPr lvl="1"/>
            <a:r>
              <a:rPr lang="en-US" smtClean="0"/>
              <a:t>Two subwindows are very similar 			       if they fall in a same leaf that 				    has a very small subset of training subwindows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209800" y="3352800"/>
          <a:ext cx="1490663" cy="1411288"/>
        </p:xfrm>
        <a:graphic>
          <a:graphicData uri="http://schemas.openxmlformats.org/presentationml/2006/ole">
            <p:oleObj spid="_x0000_s1027" name="Equation" r:id="rId3" imgW="482400" imgH="457200" progId="Equation.3">
              <p:embed/>
            </p:oleObj>
          </a:graphicData>
        </a:graphic>
      </p:graphicFrame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3886200" y="3352800"/>
            <a:ext cx="4191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onstantia" pitchFamily="18" charset="0"/>
              </a:rPr>
              <a:t>if s and s’ reach the same leaf </a:t>
            </a:r>
            <a:r>
              <a:rPr lang="en-US" sz="2000" i="1">
                <a:latin typeface="Constantia" pitchFamily="18" charset="0"/>
              </a:rPr>
              <a:t>L </a:t>
            </a:r>
            <a:r>
              <a:rPr lang="en-US" sz="2000">
                <a:latin typeface="Constantia" pitchFamily="18" charset="0"/>
              </a:rPr>
              <a:t>containing </a:t>
            </a:r>
            <a:r>
              <a:rPr lang="en-US" sz="2000" i="1">
                <a:latin typeface="Constantia" pitchFamily="18" charset="0"/>
              </a:rPr>
              <a:t>N</a:t>
            </a:r>
            <a:r>
              <a:rPr lang="en-US" sz="2000" i="1" baseline="-25000">
                <a:latin typeface="Constantia" pitchFamily="18" charset="0"/>
              </a:rPr>
              <a:t>L</a:t>
            </a:r>
            <a:r>
              <a:rPr lang="en-US" sz="2000">
                <a:latin typeface="Constantia" pitchFamily="18" charset="0"/>
              </a:rPr>
              <a:t> subwindows</a:t>
            </a:r>
          </a:p>
          <a:p>
            <a:endParaRPr lang="en-US">
              <a:latin typeface="Constantia" pitchFamily="18" charset="0"/>
            </a:endParaRPr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3886200" y="4278313"/>
            <a:ext cx="1160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otherwise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A20-E4F2-4D82-B954-0C4DB7CABFC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032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Inducing image similarities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382000" cy="45418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Similarity between two subwindows (ensemble of </a:t>
            </a:r>
            <a:r>
              <a:rPr lang="en-US" i="1" smtClean="0"/>
              <a:t>T </a:t>
            </a:r>
            <a:r>
              <a:rPr lang="en-US" smtClean="0"/>
              <a:t>trees)</a:t>
            </a:r>
          </a:p>
          <a:p>
            <a:pPr lvl="1"/>
            <a:r>
              <a:rPr lang="en-US" smtClean="0"/>
              <a:t>Defined by:</a:t>
            </a:r>
            <a:endParaRPr lang="en-US" i="1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z="1500" smtClean="0"/>
          </a:p>
          <a:p>
            <a:r>
              <a:rPr lang="en-US" smtClean="0"/>
              <a:t>Two subwindows are similar 			       	         if they are considered similar by a large portion of trees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752600" y="3048000"/>
          <a:ext cx="5202238" cy="1447800"/>
        </p:xfrm>
        <a:graphic>
          <a:graphicData uri="http://schemas.openxmlformats.org/presentationml/2006/ole">
            <p:oleObj spid="_x0000_s2050" name="Equation" r:id="rId3" imgW="1549080" imgH="43164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FF4FC-4E47-4157-B396-477F6913C563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053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Inducing image similarities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382000" cy="46942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Similarity between two images</a:t>
            </a:r>
          </a:p>
          <a:p>
            <a:pPr lvl="1"/>
            <a:r>
              <a:rPr lang="en-US" smtClean="0"/>
              <a:t>Similarity of images </a:t>
            </a:r>
            <a:r>
              <a:rPr lang="en-US" i="1" smtClean="0"/>
              <a:t>I</a:t>
            </a:r>
            <a:r>
              <a:rPr lang="en-US" smtClean="0"/>
              <a:t> and </a:t>
            </a:r>
            <a:r>
              <a:rPr lang="en-US" i="1" smtClean="0"/>
              <a:t>I’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endParaRPr lang="en-US" smtClean="0"/>
          </a:p>
          <a:p>
            <a:r>
              <a:rPr lang="en-US" smtClean="0"/>
              <a:t>The similarity between two images is thus 	          average similarity between pairs of their subwindows</a:t>
            </a:r>
          </a:p>
          <a:p>
            <a:r>
              <a:rPr lang="en-US" smtClean="0"/>
              <a:t>In practice, fixed number of subwindows is extracted for each image 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85800" y="3090863"/>
          <a:ext cx="7677150" cy="1427162"/>
        </p:xfrm>
        <a:graphic>
          <a:graphicData uri="http://schemas.openxmlformats.org/presentationml/2006/ole">
            <p:oleObj spid="_x0000_s3074" name="Equation" r:id="rId4" imgW="2387520" imgH="44424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37024-5E76-412B-9A1B-284011B720BE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077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Inducing image similarities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686800" cy="4541837"/>
          </a:xfrm>
        </p:spPr>
        <p:txBody>
          <a:bodyPr>
            <a:norm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z="2400" dirty="0" smtClean="0"/>
              <a:t>Create 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ls</a:t>
            </a:r>
            <a:r>
              <a:rPr lang="en-US" sz="2400" dirty="0" smtClean="0"/>
              <a:t> </a:t>
            </a:r>
            <a:r>
              <a:rPr lang="en-US" sz="2400" dirty="0" err="1" smtClean="0"/>
              <a:t>subwindows</a:t>
            </a:r>
            <a:r>
              <a:rPr lang="en-US" sz="2400" dirty="0" smtClean="0"/>
              <a:t> of query image </a:t>
            </a:r>
            <a:r>
              <a:rPr lang="en-US" sz="2400" dirty="0" err="1" smtClean="0"/>
              <a:t>Iq</a:t>
            </a:r>
            <a:endParaRPr lang="en-US" sz="2400" i="1" baseline="-25000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400" dirty="0" smtClean="0"/>
              <a:t>Resize them to 16x16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400" dirty="0" smtClean="0"/>
              <a:t>Take each of them and run them 			  through each tree from randomized tree ensemble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400" dirty="0" smtClean="0"/>
              <a:t>For each of those runs, when a certain leaf is reached,         for each reference image </a:t>
            </a:r>
            <a:r>
              <a:rPr lang="en-US" sz="2400" dirty="0" err="1" smtClean="0"/>
              <a:t>Ir</a:t>
            </a:r>
            <a:r>
              <a:rPr lang="en-US" sz="2400" dirty="0" smtClean="0"/>
              <a:t> (images from the database)    k(</a:t>
            </a:r>
            <a:r>
              <a:rPr lang="en-US" sz="2400" dirty="0" err="1" smtClean="0"/>
              <a:t>Iq</a:t>
            </a:r>
            <a:r>
              <a:rPr lang="en-US" sz="2400" dirty="0" smtClean="0"/>
              <a:t>, </a:t>
            </a:r>
            <a:r>
              <a:rPr lang="en-US" sz="2400" dirty="0" err="1" smtClean="0"/>
              <a:t>Ir</a:t>
            </a:r>
            <a:r>
              <a:rPr lang="en-US" sz="2400" dirty="0" smtClean="0"/>
              <a:t>) value is incremented by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Ir,L</a:t>
            </a:r>
            <a:r>
              <a:rPr lang="en-US" sz="2400" dirty="0" smtClean="0"/>
              <a:t>/N</a:t>
            </a:r>
            <a:r>
              <a:rPr lang="en-US" sz="2400" baseline="-25000" dirty="0" smtClean="0"/>
              <a:t>L</a:t>
            </a:r>
            <a:r>
              <a:rPr lang="en-US" sz="2400" dirty="0" smtClean="0"/>
              <a:t>, where:</a:t>
            </a:r>
          </a:p>
          <a:p>
            <a:pPr marL="879475" lvl="1" indent="-514350"/>
            <a:r>
              <a:rPr lang="en-US" sz="2200" dirty="0" err="1" smtClean="0"/>
              <a:t>N</a:t>
            </a:r>
            <a:r>
              <a:rPr lang="en-US" sz="2200" baseline="-25000" dirty="0" err="1" smtClean="0"/>
              <a:t>Ir,L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– stands for number of </a:t>
            </a:r>
            <a:r>
              <a:rPr lang="en-US" sz="2200" dirty="0" err="1" smtClean="0"/>
              <a:t>subwindows</a:t>
            </a:r>
            <a:r>
              <a:rPr lang="en-US" sz="2200" dirty="0" smtClean="0"/>
              <a:t> of reference image </a:t>
            </a:r>
            <a:r>
              <a:rPr lang="en-US" sz="2200" dirty="0" err="1" smtClean="0"/>
              <a:t>Ir</a:t>
            </a:r>
            <a:r>
              <a:rPr lang="en-US" sz="2200" dirty="0" smtClean="0"/>
              <a:t> in the tree leaf L</a:t>
            </a:r>
          </a:p>
          <a:p>
            <a:pPr marL="879475" lvl="1" indent="-514350"/>
            <a:r>
              <a:rPr lang="en-US" sz="2200" dirty="0" smtClean="0"/>
              <a:t>N</a:t>
            </a:r>
            <a:r>
              <a:rPr lang="en-US" sz="2200" baseline="-25000" dirty="0" smtClean="0"/>
              <a:t>L</a:t>
            </a:r>
            <a:r>
              <a:rPr lang="en-US" sz="2200" dirty="0" smtClean="0"/>
              <a:t> - Total number of </a:t>
            </a:r>
            <a:r>
              <a:rPr lang="en-US" sz="2200" dirty="0" err="1" smtClean="0"/>
              <a:t>subwindows</a:t>
            </a:r>
            <a:r>
              <a:rPr lang="en-US" sz="2200" dirty="0" smtClean="0"/>
              <a:t> in the leaf L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400" dirty="0" smtClean="0"/>
              <a:t>Normalization and whichever image is closest to one, wins!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F421B-24A7-4553-8F92-CA8BC5091F71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686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 similar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problem - </a:t>
            </a:r>
            <a:r>
              <a:rPr lang="en-US" i="1" dirty="0" smtClean="0"/>
              <a:t>image retrieval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Traditional methods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CBIR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Definition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Sample algorithm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CBIR by Indexing Random Subwindows with Randomized trees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Other modern methods and comparison to CBIR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Applications of CBIR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Search engines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B93DC-D07F-4CC6-B146-BEB089AD7CC1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itle 9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500" dirty="0">
                <a:solidFill>
                  <a:srgbClr val="3B3B3B"/>
                </a:solidFill>
                <a:latin typeface="Calibri"/>
                <a:ea typeface="+mj-ea"/>
                <a:cs typeface="+mj-cs"/>
              </a:rPr>
              <a:t>Agenda</a:t>
            </a:r>
            <a:endParaRPr lang="en-US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382000" cy="45418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l="20625" t="22739" r="20000" b="13177"/>
          <a:stretch>
            <a:fillRect/>
          </a:stretch>
        </p:blipFill>
        <p:spPr bwMode="auto">
          <a:xfrm>
            <a:off x="1066800" y="1828800"/>
            <a:ext cx="7239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A558C-5943-40D7-89A8-6274086C1163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891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 similar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382000" cy="45418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3" cstate="print"/>
          <a:srcRect l="19376" t="21706" r="18124" b="9044"/>
          <a:stretch>
            <a:fillRect/>
          </a:stretch>
        </p:blipFill>
        <p:spPr bwMode="auto">
          <a:xfrm>
            <a:off x="947738" y="1905000"/>
            <a:ext cx="68246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F74A3-A08A-4A6D-B446-E91D85191A61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096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 similar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1005 reference images (640 x 480)</a:t>
            </a:r>
          </a:p>
          <a:p>
            <a:r>
              <a:rPr lang="en-US" smtClean="0"/>
              <a:t>115 test images (320 x 240)</a:t>
            </a:r>
          </a:p>
          <a:p>
            <a:r>
              <a:rPr lang="en-US" smtClean="0"/>
              <a:t>10 trees, 1000 subwindows per image, n</a:t>
            </a:r>
            <a:r>
              <a:rPr lang="en-US" baseline="-25000" smtClean="0"/>
              <a:t>min</a:t>
            </a:r>
            <a:r>
              <a:rPr lang="en-US" smtClean="0"/>
              <a:t> = 2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23750" t="39276" r="28125" b="24548"/>
          <a:stretch>
            <a:fillRect/>
          </a:stretch>
        </p:blipFill>
        <p:spPr bwMode="auto">
          <a:xfrm>
            <a:off x="1447800" y="3505200"/>
            <a:ext cx="586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75C4E-219C-4CCF-80FE-F86A84455267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301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 1/2 (ZuBuD)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18124" t="32040" r="16875" b="10078"/>
          <a:stretch>
            <a:fillRect/>
          </a:stretch>
        </p:blipFill>
        <p:spPr bwMode="auto">
          <a:xfrm>
            <a:off x="533400" y="1905000"/>
            <a:ext cx="792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C6475-4225-41EB-AE82-4F390552582F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403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 1/2 (top 10 hits)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2"/>
          <p:cNvSpPr>
            <a:spLocks noGrp="1"/>
          </p:cNvSpPr>
          <p:nvPr>
            <p:ph idx="1"/>
          </p:nvPr>
        </p:nvSpPr>
        <p:spPr>
          <a:xfrm>
            <a:off x="6019800" y="1935163"/>
            <a:ext cx="2895600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Reference  images: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- 9000 (512 x 512)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Test images 	 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- 1000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Parameters: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- 10 trees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- 1000 subwindows per image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- n</a:t>
            </a:r>
            <a:r>
              <a:rPr lang="en-US" baseline="-25000" smtClean="0"/>
              <a:t>min</a:t>
            </a:r>
            <a:r>
              <a:rPr lang="en-US" smtClean="0"/>
              <a:t> = 2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31007" r="26875" b="10077"/>
          <a:stretch>
            <a:fillRect/>
          </a:stretch>
        </p:blipFill>
        <p:spPr bwMode="auto">
          <a:xfrm>
            <a:off x="457200" y="1981200"/>
            <a:ext cx="5486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BB9CE-005B-4B0A-8943-67278174154F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506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 2/2 (IRMA)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2"/>
          <p:cNvSpPr>
            <a:spLocks noGrp="1"/>
          </p:cNvSpPr>
          <p:nvPr>
            <p:ph idx="1"/>
          </p:nvPr>
        </p:nvSpPr>
        <p:spPr>
          <a:xfrm>
            <a:off x="6019800" y="1935163"/>
            <a:ext cx="2667000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58674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FDDA9-19B3-4B4E-916D-3794B2573528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608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 2/2 (3 x Top 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Number of training subwindows</a:t>
            </a:r>
          </a:p>
          <a:p>
            <a:pPr marL="742950" lvl="1" indent="-285750"/>
            <a:r>
              <a:rPr lang="en-US" smtClean="0"/>
              <a:t>more is better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0"/>
            <a:ext cx="45735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708AF-3F04-4FDE-87E5-C365878FB2E9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710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Number of trees</a:t>
            </a:r>
          </a:p>
          <a:p>
            <a:pPr marL="742950" lvl="1" indent="-285750"/>
            <a:r>
              <a:rPr lang="en-US" smtClean="0"/>
              <a:t>more is better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971800"/>
            <a:ext cx="47101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310DA-2CB0-45C8-992C-5E19F95E369D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813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382000" cy="4389437"/>
          </a:xfrm>
        </p:spPr>
        <p:txBody>
          <a:bodyPr/>
          <a:lstStyle/>
          <a:p>
            <a:r>
              <a:rPr lang="en-US" smtClean="0"/>
              <a:t>Tree depth (minimum node size - n</a:t>
            </a:r>
            <a:r>
              <a:rPr lang="en-US" baseline="-25000" smtClean="0"/>
              <a:t>min</a:t>
            </a:r>
            <a:r>
              <a:rPr lang="en-US" smtClean="0"/>
              <a:t>)</a:t>
            </a:r>
          </a:p>
          <a:p>
            <a:pPr marL="742950" lvl="1" indent="-285750"/>
            <a:r>
              <a:rPr lang="en-US" smtClean="0"/>
              <a:t>deeper is better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895600"/>
            <a:ext cx="46482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49E52-3F98-4503-AF7B-E09366D3839F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915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Number of query image subwindows</a:t>
            </a:r>
          </a:p>
          <a:p>
            <a:pPr marL="742950" lvl="1" indent="-285750"/>
            <a:r>
              <a:rPr lang="en-US" smtClean="0"/>
              <a:t>more is better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895600"/>
            <a:ext cx="5029200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70190-07E0-429F-B04F-6D52C7D14651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018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Browsing, searching and retrieving images 		 from a large database of digital images.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971800"/>
            <a:ext cx="5721702" cy="322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E814C-0E9B-48B4-9FBB-DC62589F7BEB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500" dirty="0">
                <a:solidFill>
                  <a:srgbClr val="3B3B3B"/>
                </a:solidFill>
                <a:latin typeface="Calibri"/>
                <a:ea typeface="+mj-ea"/>
                <a:cs typeface="+mj-cs"/>
              </a:rPr>
              <a:t>Image retrieval</a:t>
            </a:r>
            <a:endParaRPr lang="en-US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694237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Content-based image retrieval by 		       indexing random subwindows with randomized trees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Fast indexing and prediction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Possible parallelization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Only a few parameters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Incremental mode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Image near-duplicate detection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Dealing with big DBs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Other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Relevance feedback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Sub-image retrieval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Indexing of other types of data (audio)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</p:txBody>
      </p:sp>
      <p:pic>
        <p:nvPicPr>
          <p:cNvPr id="51202" name="Picture 2" descr="http://web.mit.edu/ryangray/Public/Gnus/thumbs_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895600"/>
            <a:ext cx="32099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C6D3F-8B25-4FA2-B236-5B09D4B1AD4F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120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Algorithm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82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Other than CBIR, what else is there?</a:t>
            </a:r>
            <a:endParaRPr lang="en-US" dirty="0"/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Automatic  image annotation</a:t>
            </a:r>
          </a:p>
          <a:p>
            <a:pPr lvl="1"/>
            <a:r>
              <a:rPr lang="en-US" smtClean="0"/>
              <a:t>Machine learning techniques</a:t>
            </a:r>
          </a:p>
          <a:p>
            <a:pPr lvl="1"/>
            <a:r>
              <a:rPr lang="en-US" smtClean="0"/>
              <a:t>Automatically assigns metadata to new images</a:t>
            </a:r>
          </a:p>
          <a:p>
            <a:pPr lvl="1"/>
            <a:r>
              <a:rPr lang="en-US" smtClean="0"/>
              <a:t>Search by keywords</a:t>
            </a:r>
          </a:p>
          <a:p>
            <a:r>
              <a:rPr lang="en-US" smtClean="0"/>
              <a:t>In comparison to CBIR</a:t>
            </a:r>
          </a:p>
          <a:p>
            <a:pPr lvl="1"/>
            <a:r>
              <a:rPr lang="en-US" smtClean="0"/>
              <a:t>Queries are maybe more naturally specified by the user</a:t>
            </a:r>
          </a:p>
          <a:p>
            <a:r>
              <a:rPr lang="en-US" smtClean="0"/>
              <a:t>However</a:t>
            </a:r>
          </a:p>
          <a:p>
            <a:pPr lvl="2"/>
            <a:r>
              <a:rPr lang="en-US" smtClean="0"/>
              <a:t>……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851B0-019E-4849-B898-3D2CE5C473BE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4582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…a picture is worth thousand words</a:t>
            </a:r>
            <a:endParaRPr lang="en-US" dirty="0"/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57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0D78C-D08D-4E86-8BFF-9B4078058CAB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Applications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Art collections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Photograph archives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Retail catalogs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Medical diagnosis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Crime prevention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 military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Intellectual property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Video retrieval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Web searches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828800"/>
            <a:ext cx="257175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E0E4B-D55A-4AD7-853C-1C56EE44F9EF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8" name="Title 9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500" dirty="0">
                <a:solidFill>
                  <a:srgbClr val="3B3B3B"/>
                </a:solidFill>
                <a:latin typeface="Calibri"/>
                <a:ea typeface="+mj-ea"/>
                <a:cs typeface="+mj-cs"/>
              </a:rPr>
              <a:t>Content-based image retrieval</a:t>
            </a:r>
            <a:endParaRPr lang="en-US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1" descr="http://www.elasticvision.com/Images/EvLab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743200"/>
            <a:ext cx="21812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13" descr="http://www.elasticvision.com/Images/ElasticVision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7844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15" descr="http://www.microsoft.com/Presspass/presskits/bing/images/bingLogo_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057400"/>
            <a:ext cx="24653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17" descr="GazoP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886200"/>
            <a:ext cx="21240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19" descr="Google Imag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657600"/>
            <a:ext cx="26289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21" descr="http://www.imense.com/site_media/images/imense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2667000"/>
            <a:ext cx="2085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23" descr="http://www.incogna.com/images/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3733800"/>
            <a:ext cx="1990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25" descr="http://img.ugmode.com/img/modista-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5105400"/>
            <a:ext cx="2381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6" name="Picture 27" descr="TinEy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5105400"/>
            <a:ext cx="3933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7" name="TextBox 21"/>
          <p:cNvSpPr txBox="1">
            <a:spLocks noChangeArrowheads="1"/>
          </p:cNvSpPr>
          <p:nvPr/>
        </p:nvSpPr>
        <p:spPr bwMode="auto">
          <a:xfrm>
            <a:off x="5181600" y="6019800"/>
            <a:ext cx="2243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nstantia" pitchFamily="18" charset="0"/>
              </a:rPr>
              <a:t>… and many others…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C22DE-B91B-4995-A827-50280C4E5F33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23" name="Title 9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500" dirty="0">
                <a:solidFill>
                  <a:srgbClr val="3B3B3B"/>
                </a:solidFill>
                <a:latin typeface="Calibri"/>
                <a:ea typeface="+mj-ea"/>
                <a:cs typeface="+mj-cs"/>
              </a:rPr>
              <a:t>List of CBIR search engines</a:t>
            </a:r>
            <a:endParaRPr lang="en-US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Eakins, J., Graham, M.: Content-based Image Retrieval </a:t>
            </a:r>
            <a:r>
              <a:rPr lang="en-GB" i="1" smtClean="0"/>
              <a:t>University of Northumbria at Newcastle </a:t>
            </a:r>
            <a:r>
              <a:rPr lang="en-GB" smtClean="0"/>
              <a:t>(1999) </a:t>
            </a:r>
            <a:endParaRPr lang="en-GB" i="1" smtClean="0"/>
          </a:p>
          <a:p>
            <a:r>
              <a:rPr lang="en-GB" smtClean="0"/>
              <a:t>Maree, R. Geurts, P., Wehenkel, L.: Content-based Image Retrieval by Indexing Random Subwindows with Randomized Trees, </a:t>
            </a:r>
            <a:r>
              <a:rPr lang="en-GB" i="1" smtClean="0"/>
              <a:t>ISPJ Transactions on Computer Vision and Applications</a:t>
            </a:r>
            <a:r>
              <a:rPr lang="en-GB" smtClean="0"/>
              <a:t>, Vol.1, pp.46-57 (Jan. 2009)</a:t>
            </a:r>
          </a:p>
          <a:p>
            <a:r>
              <a:rPr lang="en-GB" smtClean="0"/>
              <a:t>Schmid, C., Mohr, R.: Local Grayvalue Invariants for image retrieval, IEEE PAMI, Vol.19, No.5, pp.530-534 (1997)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0EBC7-0B9F-454B-AFCE-42F780823CF5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Title 9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500" dirty="0">
                <a:solidFill>
                  <a:srgbClr val="3B3B3B"/>
                </a:solidFill>
                <a:latin typeface="Calibri"/>
                <a:ea typeface="+mj-ea"/>
                <a:cs typeface="+mj-cs"/>
              </a:rPr>
              <a:t>References</a:t>
            </a:r>
            <a:endParaRPr lang="en-US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" y="838200"/>
            <a:ext cx="8381789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Content-based image retrieval</a:t>
            </a:r>
            <a:endParaRPr lang="en-US" sz="5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346" name="Subtitle 2"/>
          <p:cNvSpPr>
            <a:spLocks noGrp="1"/>
          </p:cNvSpPr>
          <p:nvPr>
            <p:ph type="subTitle" idx="1"/>
          </p:nvPr>
        </p:nvSpPr>
        <p:spPr>
          <a:xfrm>
            <a:off x="160338" y="2667000"/>
            <a:ext cx="8374062" cy="1752600"/>
          </a:xfrm>
        </p:spPr>
        <p:txBody>
          <a:bodyPr/>
          <a:lstStyle/>
          <a:p>
            <a:pPr marR="0"/>
            <a:endParaRPr lang="en-US" sz="2400" smtClean="0"/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5105400" y="5638800"/>
            <a:ext cx="32734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>
                <a:latin typeface="Constantia" pitchFamily="18" charset="0"/>
              </a:rPr>
              <a:t>Matija Luki</a:t>
            </a:r>
            <a:r>
              <a:rPr lang="sl-SI" sz="2400">
                <a:latin typeface="Constantia" pitchFamily="18" charset="0"/>
              </a:rPr>
              <a:t>ć</a:t>
            </a:r>
          </a:p>
          <a:p>
            <a:pPr algn="r"/>
            <a:r>
              <a:rPr lang="sl-SI" sz="2400">
                <a:latin typeface="Constantia" pitchFamily="18" charset="0"/>
              </a:rPr>
              <a:t>matija</a:t>
            </a:r>
            <a:r>
              <a:rPr lang="en-US" sz="2400">
                <a:latin typeface="Constantia" pitchFamily="18" charset="0"/>
              </a:rPr>
              <a:t>32@gmail.com</a:t>
            </a:r>
          </a:p>
        </p:txBody>
      </p:sp>
      <p:sp>
        <p:nvSpPr>
          <p:cNvPr id="57348" name="Date Placeholder 6"/>
          <p:cNvSpPr txBox="1">
            <a:spLocks/>
          </p:cNvSpPr>
          <p:nvPr/>
        </p:nvSpPr>
        <p:spPr bwMode="auto">
          <a:xfrm>
            <a:off x="1600200" y="3810000"/>
            <a:ext cx="60198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sz="6000">
                <a:latin typeface="Constantia" pitchFamily="18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Adding metadata to images </a:t>
            </a:r>
          </a:p>
          <a:p>
            <a:pPr lvl="1"/>
            <a:r>
              <a:rPr lang="en-US" smtClean="0"/>
              <a:t>Image annotation is needed</a:t>
            </a:r>
          </a:p>
          <a:p>
            <a:pPr lvl="2"/>
            <a:r>
              <a:rPr lang="en-US" smtClean="0"/>
              <a:t>Captioning</a:t>
            </a:r>
          </a:p>
          <a:p>
            <a:pPr lvl="2"/>
            <a:r>
              <a:rPr lang="en-US" smtClean="0"/>
              <a:t>Keywords</a:t>
            </a:r>
          </a:p>
          <a:p>
            <a:pPr lvl="2"/>
            <a:r>
              <a:rPr lang="en-US" smtClean="0"/>
              <a:t>Description</a:t>
            </a:r>
          </a:p>
          <a:p>
            <a:pPr lvl="2"/>
            <a:r>
              <a:rPr lang="en-US" smtClean="0"/>
              <a:t>Tagging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952750"/>
            <a:ext cx="4114800" cy="3086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3581400" y="6119813"/>
            <a:ext cx="41148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700">
                <a:latin typeface="Constantia" pitchFamily="18" charset="0"/>
              </a:rPr>
              <a:t>A tag cloud with terms related to Web 2.0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206DA-5132-4A28-B3B0-765A0CF959FD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Title 9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500" dirty="0">
                <a:solidFill>
                  <a:srgbClr val="3B3B3B"/>
                </a:solidFill>
                <a:latin typeface="Calibri"/>
                <a:ea typeface="+mj-ea"/>
                <a:cs typeface="+mj-cs"/>
              </a:rPr>
              <a:t>Traditional methods</a:t>
            </a:r>
            <a:endParaRPr lang="en-US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Sometimes it’s hard to describe image with words</a:t>
            </a:r>
          </a:p>
          <a:p>
            <a:r>
              <a:rPr lang="en-US" smtClean="0"/>
              <a:t>Different perception of things</a:t>
            </a:r>
          </a:p>
          <a:p>
            <a:pPr lvl="1"/>
            <a:r>
              <a:rPr lang="en-US" smtClean="0"/>
              <a:t>Time-consuming, </a:t>
            </a:r>
          </a:p>
          <a:p>
            <a:pPr lvl="1"/>
            <a:r>
              <a:rPr lang="en-US" smtClean="0"/>
              <a:t>Laborious and </a:t>
            </a:r>
          </a:p>
          <a:p>
            <a:pPr lvl="1"/>
            <a:r>
              <a:rPr lang="en-US" smtClean="0"/>
              <a:t>Expensive</a:t>
            </a:r>
          </a:p>
          <a:p>
            <a:pPr lvl="1"/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124200"/>
            <a:ext cx="4876800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57200" y="4648200"/>
            <a:ext cx="32004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/>
              <a:t>“Guys, tag yourself! </a:t>
            </a:r>
            <a:r>
              <a:rPr lang="en-US" sz="1900" dirty="0">
                <a:sym typeface="Wingdings" pitchFamily="2" charset="2"/>
              </a:rPr>
              <a:t>”</a:t>
            </a:r>
            <a:endParaRPr lang="en-US" sz="1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3124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1E125-8007-44D1-8BB2-A5E4B4DF17D3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Title 9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500" dirty="0">
                <a:solidFill>
                  <a:srgbClr val="3B3B3B"/>
                </a:solidFill>
                <a:latin typeface="Calibri"/>
                <a:ea typeface="+mj-ea"/>
                <a:cs typeface="+mj-cs"/>
              </a:rPr>
              <a:t>Manual image annotation</a:t>
            </a:r>
            <a:endParaRPr lang="en-US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do some clever guys say about it?</a:t>
            </a:r>
          </a:p>
          <a:p>
            <a:pPr lvl="1"/>
            <a:r>
              <a:rPr lang="en-GB" i="1" smtClean="0"/>
              <a:t>“It’s a technique for retrieving images 		      on the basis of automatically-derived features 	  such as colour, texture and shape.”</a:t>
            </a:r>
          </a:p>
          <a:p>
            <a:pPr lvl="1"/>
            <a:r>
              <a:rPr lang="en-US" i="1" smtClean="0"/>
              <a:t>“Given a reference database of unlabeled images, 	        it retrieves images similar to a new query image        based only on visual content.”</a:t>
            </a:r>
          </a:p>
          <a:p>
            <a:pPr lvl="1"/>
            <a:r>
              <a:rPr lang="en-US" i="1" smtClean="0"/>
              <a:t>“It avoids using textual descriptions and instead     retrieves images based on their visual similarity to:</a:t>
            </a:r>
          </a:p>
          <a:p>
            <a:pPr lvl="2"/>
            <a:r>
              <a:rPr lang="en-US" i="1" smtClean="0"/>
              <a:t>a user-supplied query image or </a:t>
            </a:r>
          </a:p>
          <a:p>
            <a:pPr lvl="2"/>
            <a:r>
              <a:rPr lang="en-US" i="1" smtClean="0"/>
              <a:t>user-specified image features.”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A1063-0BF8-47A8-8836-6A73FF8E047C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945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/>
              <a:t>Content-based image retrieval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2209800"/>
          </a:xfrm>
        </p:spPr>
        <p:txBody>
          <a:bodyPr/>
          <a:lstStyle/>
          <a:p>
            <a:r>
              <a:rPr lang="en-US" smtClean="0"/>
              <a:t>Challenges</a:t>
            </a:r>
          </a:p>
          <a:p>
            <a:pPr lvl="1"/>
            <a:r>
              <a:rPr lang="en-US" smtClean="0"/>
              <a:t>To be fast (efficient indexing structures)</a:t>
            </a:r>
          </a:p>
          <a:p>
            <a:pPr lvl="1"/>
            <a:r>
              <a:rPr lang="en-US" smtClean="0"/>
              <a:t>To be accurate (rich image descriptions)</a:t>
            </a:r>
          </a:p>
          <a:p>
            <a:pPr lvl="1"/>
            <a:r>
              <a:rPr lang="en-US" smtClean="0"/>
              <a:t>Avoiding tedious manual adaptations specific to a task</a:t>
            </a:r>
          </a:p>
          <a:p>
            <a:pPr lvl="1"/>
            <a:endParaRPr lang="en-US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25397" t="40260" r="19633" b="28571"/>
          <a:stretch>
            <a:fillRect/>
          </a:stretch>
        </p:blipFill>
        <p:spPr bwMode="auto">
          <a:xfrm>
            <a:off x="533400" y="1828800"/>
            <a:ext cx="80010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F53A5-1F82-4459-B07E-2CD0AF83D389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0484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/>
              <a:t>Content-based image retrieval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… by </a:t>
            </a:r>
            <a:r>
              <a:rPr lang="en-US" b="1" smtClean="0"/>
              <a:t>Indexing Random Subwindows 		  with Randomized Trees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Have no clue what this is?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Let’s see what does it mean…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705100"/>
            <a:ext cx="36576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2A8BE-A03F-47F7-BC2B-E9CC6CDACC7B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150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 way to do to CBIR is…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1143000"/>
          </a:xfrm>
        </p:spPr>
        <p:txBody>
          <a:bodyPr/>
          <a:lstStyle/>
          <a:p>
            <a:r>
              <a:rPr lang="en-US" smtClean="0"/>
              <a:t>Algorithm overview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630363"/>
            <a:ext cx="8229600" cy="4770437"/>
          </a:xfrm>
        </p:spPr>
        <p:txBody>
          <a:bodyPr/>
          <a:lstStyle/>
          <a:p>
            <a:pPr marL="484188" indent="-457200"/>
            <a:r>
              <a:rPr lang="en-US" smtClean="0"/>
              <a:t>Content-based image retrieval by 		       indexing random subwindows with randomized trees</a:t>
            </a:r>
          </a:p>
          <a:p>
            <a:pPr marL="849313" lvl="1" indent="-457200"/>
            <a:r>
              <a:rPr lang="en-US" smtClean="0"/>
              <a:t>Detector </a:t>
            </a:r>
          </a:p>
          <a:p>
            <a:pPr marL="1123950" lvl="2" indent="-457200"/>
            <a:r>
              <a:rPr lang="en-US" smtClean="0"/>
              <a:t>random subwindows</a:t>
            </a:r>
          </a:p>
          <a:p>
            <a:pPr marL="849313" lvl="1" indent="-457200"/>
            <a:r>
              <a:rPr lang="en-US" smtClean="0"/>
              <a:t>Descriptor</a:t>
            </a:r>
          </a:p>
          <a:p>
            <a:pPr marL="1123950" lvl="2" indent="-457200"/>
            <a:r>
              <a:rPr lang="en-US" smtClean="0"/>
              <a:t>subwindow raw pixel value</a:t>
            </a:r>
          </a:p>
          <a:p>
            <a:pPr marL="849313" lvl="1" indent="-457200"/>
            <a:r>
              <a:rPr lang="en-US" smtClean="0"/>
              <a:t>Indexing subwindows</a:t>
            </a:r>
          </a:p>
          <a:p>
            <a:pPr marL="1123950" lvl="2" indent="-457200"/>
            <a:r>
              <a:rPr lang="en-US" smtClean="0"/>
              <a:t>totally randomized trees</a:t>
            </a:r>
          </a:p>
          <a:p>
            <a:pPr marL="849313" lvl="1" indent="-457200"/>
            <a:r>
              <a:rPr lang="en-US" smtClean="0"/>
              <a:t>Image similarity measure</a:t>
            </a:r>
          </a:p>
          <a:p>
            <a:pPr marL="1123950" lvl="2" indent="-457200"/>
            <a:r>
              <a:rPr lang="en-US" smtClean="0"/>
              <a:t>derived from similarity measure between  	    subwindows deﬁned by tree</a:t>
            </a:r>
          </a:p>
        </p:txBody>
      </p:sp>
      <p:pic>
        <p:nvPicPr>
          <p:cNvPr id="2253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908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DBA3D-198F-47AB-925E-CE41A29E2CC2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2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2278</TotalTime>
  <Words>711</Words>
  <Application>Microsoft Office PowerPoint</Application>
  <PresentationFormat>On-screen Show (4:3)</PresentationFormat>
  <Paragraphs>256</Paragraphs>
  <Slides>36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Flow</vt:lpstr>
      <vt:lpstr>Equation</vt:lpstr>
      <vt:lpstr>Content-based image retrieval</vt:lpstr>
      <vt:lpstr>Slide 2</vt:lpstr>
      <vt:lpstr>Slide 3</vt:lpstr>
      <vt:lpstr>Slide 4</vt:lpstr>
      <vt:lpstr>Slide 5</vt:lpstr>
      <vt:lpstr>Content-based image retrieval</vt:lpstr>
      <vt:lpstr>Content-based image retrieval</vt:lpstr>
      <vt:lpstr>One way to do to CBIR is…</vt:lpstr>
      <vt:lpstr>Algorithm overview</vt:lpstr>
      <vt:lpstr>Image detection</vt:lpstr>
      <vt:lpstr>Image detection</vt:lpstr>
      <vt:lpstr>HSV values / Grayscale</vt:lpstr>
      <vt:lpstr>Extraction of random subwindows</vt:lpstr>
      <vt:lpstr>Indexing subwindows with     totally randomized trees</vt:lpstr>
      <vt:lpstr>Indexing subwindows with     totally randomized trees</vt:lpstr>
      <vt:lpstr>Inducing image similarities</vt:lpstr>
      <vt:lpstr>Inducing image similarities</vt:lpstr>
      <vt:lpstr>Inducing image similarities</vt:lpstr>
      <vt:lpstr>Finding similar images</vt:lpstr>
      <vt:lpstr>Finding similar images</vt:lpstr>
      <vt:lpstr>Finding similar images</vt:lpstr>
      <vt:lpstr>Experiment 1/2 (ZuBuD)</vt:lpstr>
      <vt:lpstr>Experiment 1/2 (top 10 hits)</vt:lpstr>
      <vt:lpstr>Experiment 2/2 (IRMA)</vt:lpstr>
      <vt:lpstr>Experiment 2/2 (3 x Top 5)</vt:lpstr>
      <vt:lpstr>Parameters</vt:lpstr>
      <vt:lpstr>Parameters</vt:lpstr>
      <vt:lpstr>Parameters</vt:lpstr>
      <vt:lpstr>Parameters</vt:lpstr>
      <vt:lpstr>Algorithm summary</vt:lpstr>
      <vt:lpstr>Other than CBIR, what else is there?</vt:lpstr>
      <vt:lpstr>…a picture is worth thousand words</vt:lpstr>
      <vt:lpstr>Slide 33</vt:lpstr>
      <vt:lpstr>Slide 34</vt:lpstr>
      <vt:lpstr>Slide 35</vt:lpstr>
      <vt:lpstr>Content-based image retrieval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Content-based image retrieval</dc:title>
  <dc:creator/>
  <cp:lastModifiedBy>nenadko</cp:lastModifiedBy>
  <cp:revision>34</cp:revision>
  <dcterms:created xsi:type="dcterms:W3CDTF">2006-08-16T00:00:00Z</dcterms:created>
  <dcterms:modified xsi:type="dcterms:W3CDTF">2011-03-31T08:33:47Z</dcterms:modified>
</cp:coreProperties>
</file>